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16" r:id="rId5"/>
    <p:sldId id="299" r:id="rId6"/>
    <p:sldId id="300" r:id="rId7"/>
    <p:sldId id="317" r:id="rId8"/>
    <p:sldId id="258" r:id="rId9"/>
    <p:sldId id="318" r:id="rId10"/>
    <p:sldId id="348" r:id="rId11"/>
    <p:sldId id="349" r:id="rId12"/>
    <p:sldId id="334" r:id="rId13"/>
    <p:sldId id="335" r:id="rId14"/>
    <p:sldId id="337" r:id="rId15"/>
    <p:sldId id="346" r:id="rId16"/>
    <p:sldId id="347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E21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84C09-7292-F6D9-5E38-A6EB989B1E36}" v="961" dt="2020-06-04T00:54:51.662"/>
    <p1510:client id="{28F43DE7-8185-3EC7-3857-2F2F64F9BAB0}" v="167" dt="2020-06-03T08:18:54.705"/>
    <p1510:client id="{5AF9CA99-FA89-3DC7-4C16-45A76909EE23}" v="19" dt="2020-07-15T09:46:00.962"/>
    <p1510:client id="{62A14CB0-AB9B-41B1-BC29-5C87439550E5}" v="8" dt="2020-06-03T08:32:56.897"/>
    <p1510:client id="{7C0FA70F-44B3-8ABB-9C8F-0E4B4829FCDE}" v="564" dt="2020-06-04T17:35:06.852"/>
    <p1510:client id="{A69EEF59-9874-5CFA-6268-98E1AB605374}" v="557" dt="2020-06-04T06:46:01.371"/>
    <p1510:client id="{B0207238-0582-92B7-2E31-89255FFA00FC}" v="1016" dt="2020-06-04T18:27:07.955"/>
    <p1510:client id="{B40D1CB4-5253-1576-3BA6-2728B8E8B320}" v="4" dt="2020-06-04T18:27:55.247"/>
    <p1510:client id="{C1FEA0F9-7A2B-4BA8-A0AF-2F31BE03C4C8}" v="1" dt="2020-07-13T09:40:56.299"/>
    <p1510:client id="{CDB38946-B729-51D3-13E1-7587295EAA23}" v="122" dt="2020-06-04T18:32:41.493"/>
    <p1510:client id="{EAB02153-AD7C-8EAA-5F8A-C9588C3F9DC3}" v="98" dt="2020-06-03T08:53:42.868"/>
    <p1510:client id="{F15B55F2-AF94-C9AC-5B09-4B3B1DBDB648}" v="951" dt="2020-07-14T10:02:59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408" autoAdjust="0"/>
  </p:normalViewPr>
  <p:slideViewPr>
    <p:cSldViewPr snapToGrid="0">
      <p:cViewPr varScale="1">
        <p:scale>
          <a:sx n="65" d="100"/>
          <a:sy n="65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01B9-8E20-E243-9F54-FB94EEB0A334}" type="datetimeFigureOut">
              <a:rPr lang="en-US" smtClean="0"/>
              <a:pPr/>
              <a:t>7/15/2020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F4258-3264-0543-A816-5CDAA2A62B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4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0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9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3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6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9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1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4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6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5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7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14AF-DEC0-4B7A-AF56-DA9B6D06E2A7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A823-716A-48F1-A501-83CCB9F7C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5" r:id="rId14"/>
    <p:sldLayoutId id="2147483666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ischoolsg.blogspot.com/2016/06/psle-surprise-party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watch?v=qB1bkkCidZ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etterjoin.co.uk/log-i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65-YGcL4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5ABA5C0-1BCA-4C9D-8F3B-FF80E1824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55986" y="270491"/>
            <a:ext cx="5273614" cy="4304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F9159-061A-4A3B-821F-9360C0DD056E}"/>
              </a:ext>
            </a:extLst>
          </p:cNvPr>
          <p:cNvSpPr txBox="1"/>
          <p:nvPr/>
        </p:nvSpPr>
        <p:spPr>
          <a:xfrm>
            <a:off x="238664" y="267419"/>
            <a:ext cx="487104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You've made it! </a:t>
            </a:r>
          </a:p>
          <a:p>
            <a:r>
              <a:rPr lang="en-US" sz="4000" dirty="0">
                <a:solidFill>
                  <a:srgbClr val="FF0000"/>
                </a:solidFill>
                <a:cs typeface="Calibri"/>
              </a:rPr>
              <a:t>Goodbye Year 2!</a:t>
            </a:r>
          </a:p>
          <a:p>
            <a:r>
              <a:rPr lang="en-US" sz="4000" dirty="0">
                <a:solidFill>
                  <a:srgbClr val="FF0000"/>
                </a:solidFill>
                <a:cs typeface="Calibri"/>
              </a:rPr>
              <a:t>Hello Year 3!</a:t>
            </a:r>
          </a:p>
        </p:txBody>
      </p:sp>
      <p:pic>
        <p:nvPicPr>
          <p:cNvPr id="6" name="Picture 6" descr="A close up of food&#10;&#10;Description automatically generated">
            <a:extLst>
              <a:ext uri="{FF2B5EF4-FFF2-40B4-BE49-F238E27FC236}">
                <a16:creationId xmlns:a16="http://schemas.microsoft.com/office/drawing/2014/main" id="{A09E8CA2-B209-49DA-979B-E47E600DC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253" y="173966"/>
            <a:ext cx="1327570" cy="1046672"/>
          </a:xfrm>
          <a:prstGeom prst="rect">
            <a:avLst/>
          </a:prstGeom>
        </p:spPr>
      </p:pic>
      <p:pic>
        <p:nvPicPr>
          <p:cNvPr id="7" name="Picture 7" descr="A picture containing cake, table, sitting, food&#10;&#10;Description automatically generated">
            <a:extLst>
              <a:ext uri="{FF2B5EF4-FFF2-40B4-BE49-F238E27FC236}">
                <a16:creationId xmlns:a16="http://schemas.microsoft.com/office/drawing/2014/main" id="{28828CBA-6B97-4BEF-983C-DDA8F9564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200" y="1482126"/>
            <a:ext cx="1327750" cy="1047032"/>
          </a:xfrm>
          <a:prstGeom prst="rect">
            <a:avLst/>
          </a:prstGeom>
        </p:spPr>
      </p:pic>
      <p:pic>
        <p:nvPicPr>
          <p:cNvPr id="8" name="Picture 8" descr="A picture containing cake, sitting, food, photo&#10;&#10;Description automatically generated">
            <a:extLst>
              <a:ext uri="{FF2B5EF4-FFF2-40B4-BE49-F238E27FC236}">
                <a16:creationId xmlns:a16="http://schemas.microsoft.com/office/drawing/2014/main" id="{E67BF3CB-3294-4745-9074-DD5E562DB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5200" y="2853816"/>
            <a:ext cx="1097712" cy="1150369"/>
          </a:xfrm>
          <a:prstGeom prst="rect">
            <a:avLst/>
          </a:prstGeom>
        </p:spPr>
      </p:pic>
      <p:pic>
        <p:nvPicPr>
          <p:cNvPr id="9" name="Picture 9" descr="A close up of many different types of food&#10;&#10;Description automatically generated">
            <a:extLst>
              <a:ext uri="{FF2B5EF4-FFF2-40B4-BE49-F238E27FC236}">
                <a16:creationId xmlns:a16="http://schemas.microsoft.com/office/drawing/2014/main" id="{0B290A36-993B-43DB-8A0F-34018E77C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328" y="2453136"/>
            <a:ext cx="1097532" cy="1520406"/>
          </a:xfrm>
          <a:prstGeom prst="rect">
            <a:avLst/>
          </a:prstGeom>
        </p:spPr>
      </p:pic>
      <p:pic>
        <p:nvPicPr>
          <p:cNvPr id="10" name="Picture 10" descr="A close up of food on a plate&#10;&#10;Description automatically generated">
            <a:extLst>
              <a:ext uri="{FF2B5EF4-FFF2-40B4-BE49-F238E27FC236}">
                <a16:creationId xmlns:a16="http://schemas.microsoft.com/office/drawing/2014/main" id="{B0BEA0B1-B4D6-4187-A0AF-8EFA5A593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1254" y="617508"/>
            <a:ext cx="1099869" cy="1439175"/>
          </a:xfrm>
          <a:prstGeom prst="rect">
            <a:avLst/>
          </a:prstGeom>
        </p:spPr>
      </p:pic>
      <p:pic>
        <p:nvPicPr>
          <p:cNvPr id="11" name="Picture 11" descr="Food on a table&#10;&#10;Description automatically generated">
            <a:extLst>
              <a:ext uri="{FF2B5EF4-FFF2-40B4-BE49-F238E27FC236}">
                <a16:creationId xmlns:a16="http://schemas.microsoft.com/office/drawing/2014/main" id="{C21CA026-E39C-42DD-8DB2-16B62120D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620" y="271283"/>
            <a:ext cx="954118" cy="1125209"/>
          </a:xfrm>
          <a:prstGeom prst="rect">
            <a:avLst/>
          </a:prstGeom>
        </p:spPr>
      </p:pic>
      <p:pic>
        <p:nvPicPr>
          <p:cNvPr id="12" name="Picture 12" descr="A banana sitting on top of a table&#10;&#10;Description automatically generated">
            <a:extLst>
              <a:ext uri="{FF2B5EF4-FFF2-40B4-BE49-F238E27FC236}">
                <a16:creationId xmlns:a16="http://schemas.microsoft.com/office/drawing/2014/main" id="{8B9ED4A7-FC94-44FF-A8E3-7365744FF6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77" y="2534315"/>
            <a:ext cx="1406106" cy="1415560"/>
          </a:xfrm>
          <a:prstGeom prst="rect">
            <a:avLst/>
          </a:prstGeom>
        </p:spPr>
      </p:pic>
      <p:pic>
        <p:nvPicPr>
          <p:cNvPr id="13" name="Picture 13" descr="A plate topped with a vase of flowers on a table&#10;&#10;Description automatically generated">
            <a:extLst>
              <a:ext uri="{FF2B5EF4-FFF2-40B4-BE49-F238E27FC236}">
                <a16:creationId xmlns:a16="http://schemas.microsoft.com/office/drawing/2014/main" id="{A6939812-8B3C-4C73-B8FB-53470C3C7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335" y="2633931"/>
            <a:ext cx="1016840" cy="1216326"/>
          </a:xfrm>
          <a:prstGeom prst="rect">
            <a:avLst/>
          </a:prstGeom>
        </p:spPr>
      </p:pic>
      <p:pic>
        <p:nvPicPr>
          <p:cNvPr id="14" name="Picture 14" descr="A cake with fruit on top of a table&#10;&#10;Description automatically generated">
            <a:extLst>
              <a:ext uri="{FF2B5EF4-FFF2-40B4-BE49-F238E27FC236}">
                <a16:creationId xmlns:a16="http://schemas.microsoft.com/office/drawing/2014/main" id="{B33B592A-EED4-4B91-BE3B-C7218C223D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558" y="4218317"/>
            <a:ext cx="886395" cy="1411857"/>
          </a:xfrm>
          <a:prstGeom prst="rect">
            <a:avLst/>
          </a:prstGeom>
        </p:spPr>
      </p:pic>
      <p:pic>
        <p:nvPicPr>
          <p:cNvPr id="15" name="Picture 15" descr="A close up of many different vegetables on display&#10;&#10;Description automatically generated">
            <a:extLst>
              <a:ext uri="{FF2B5EF4-FFF2-40B4-BE49-F238E27FC236}">
                <a16:creationId xmlns:a16="http://schemas.microsoft.com/office/drawing/2014/main" id="{20D548B7-C55B-4AC6-9E66-0A49BB8AC7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5232" y="4229101"/>
            <a:ext cx="1260895" cy="1289649"/>
          </a:xfrm>
          <a:prstGeom prst="rect">
            <a:avLst/>
          </a:prstGeom>
        </p:spPr>
      </p:pic>
      <p:pic>
        <p:nvPicPr>
          <p:cNvPr id="16" name="Picture 16" descr="A close up of food on a table&#10;&#10;Description automatically generated">
            <a:extLst>
              <a:ext uri="{FF2B5EF4-FFF2-40B4-BE49-F238E27FC236}">
                <a16:creationId xmlns:a16="http://schemas.microsoft.com/office/drawing/2014/main" id="{29394D10-FCB5-4128-B0AE-0FC5D723F5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0069" y="4121360"/>
            <a:ext cx="1064464" cy="1620149"/>
          </a:xfrm>
          <a:prstGeom prst="rect">
            <a:avLst/>
          </a:prstGeom>
        </p:spPr>
      </p:pic>
      <p:pic>
        <p:nvPicPr>
          <p:cNvPr id="17" name="Picture 17" descr="A close up of food&#10;&#10;Description automatically generated">
            <a:extLst>
              <a:ext uri="{FF2B5EF4-FFF2-40B4-BE49-F238E27FC236}">
                <a16:creationId xmlns:a16="http://schemas.microsoft.com/office/drawing/2014/main" id="{B6E6E476-1546-499D-840E-53D4F1C5EA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36228" y="4430293"/>
            <a:ext cx="930035" cy="18361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885FE9-E9D9-435F-B8A8-63401701F672}"/>
              </a:ext>
            </a:extLst>
          </p:cNvPr>
          <p:cNvSpPr txBox="1"/>
          <p:nvPr/>
        </p:nvSpPr>
        <p:spPr>
          <a:xfrm>
            <a:off x="3918369" y="4637237"/>
            <a:ext cx="2858218" cy="2016948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Have a go at making some fun foods and have a party at home, in the park, face time your friends and family. Have a great time you deserve it! Remember Stay  safe.</a:t>
            </a:r>
            <a:endParaRPr lang="en-US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654B6-FC98-446E-B7AF-877EADEF340F}"/>
              </a:ext>
            </a:extLst>
          </p:cNvPr>
          <p:cNvSpPr txBox="1"/>
          <p:nvPr/>
        </p:nvSpPr>
        <p:spPr>
          <a:xfrm>
            <a:off x="7096664" y="4710023"/>
            <a:ext cx="2743200" cy="646331"/>
          </a:xfrm>
          <a:prstGeom prst="rect">
            <a:avLst/>
          </a:prstGeom>
          <a:solidFill>
            <a:srgbClr val="57E21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6"/>
              </a:rPr>
              <a:t>https://www.youtube.com/watch?v=qB1bkkCidZo</a:t>
            </a:r>
            <a:endParaRPr lang="en-US"/>
          </a:p>
        </p:txBody>
      </p:sp>
      <p:pic>
        <p:nvPicPr>
          <p:cNvPr id="20" name="Picture 20" descr="A picture containing food&#10;&#10;Description automatically generated">
            <a:extLst>
              <a:ext uri="{FF2B5EF4-FFF2-40B4-BE49-F238E27FC236}">
                <a16:creationId xmlns:a16="http://schemas.microsoft.com/office/drawing/2014/main" id="{6EB36DF2-D6E2-44B6-ADB8-14AAF4E61F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8626" y="5342562"/>
            <a:ext cx="1679276" cy="14349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B06EA4-6F78-4A29-AFC5-172735656AFD}"/>
              </a:ext>
            </a:extLst>
          </p:cNvPr>
          <p:cNvSpPr txBox="1"/>
          <p:nvPr/>
        </p:nvSpPr>
        <p:spPr>
          <a:xfrm>
            <a:off x="2919663" y="208673"/>
            <a:ext cx="5876528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lstStyle/>
          <a:p>
            <a:r>
              <a:rPr lang="en-GB" sz="2800" b="1" dirty="0"/>
              <a:t>This week we are to use all of our plans from last week to re-write the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1" y="2166141"/>
            <a:ext cx="6324630" cy="3836452"/>
          </a:xfrm>
          <a:prstGeom prst="rect">
            <a:avLst/>
          </a:prstGeom>
        </p:spPr>
      </p:pic>
      <p:sp>
        <p:nvSpPr>
          <p:cNvPr id="7" name="Thought Bubble: Cloud 12">
            <a:extLst>
              <a:ext uri="{FF2B5EF4-FFF2-40B4-BE49-F238E27FC236}">
                <a16:creationId xmlns:a16="http://schemas.microsoft.com/office/drawing/2014/main" id="{3BB68447-AD0A-4713-AAAE-5AE8D9DE8ECE}"/>
              </a:ext>
            </a:extLst>
          </p:cNvPr>
          <p:cNvSpPr/>
          <p:nvPr/>
        </p:nvSpPr>
        <p:spPr>
          <a:xfrm>
            <a:off x="7388363" y="1590954"/>
            <a:ext cx="3819518" cy="1964678"/>
          </a:xfrm>
          <a:prstGeom prst="cloudCallout">
            <a:avLst>
              <a:gd name="adj1" fmla="val 58328"/>
              <a:gd name="adj2" fmla="val 667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cs typeface="Calibri"/>
              </a:rPr>
              <a:t>Today we have going to focus on the last two characters!</a:t>
            </a:r>
          </a:p>
        </p:txBody>
      </p:sp>
    </p:spTree>
    <p:extLst>
      <p:ext uri="{BB962C8B-B14F-4D97-AF65-F5344CB8AC3E}">
        <p14:creationId xmlns:p14="http://schemas.microsoft.com/office/powerpoint/2010/main" val="70939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B06EA4-6F78-4A29-AFC5-172735656AFD}"/>
              </a:ext>
            </a:extLst>
          </p:cNvPr>
          <p:cNvSpPr txBox="1"/>
          <p:nvPr/>
        </p:nvSpPr>
        <p:spPr>
          <a:xfrm>
            <a:off x="315936" y="188170"/>
            <a:ext cx="374660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lstStyle/>
          <a:p>
            <a:r>
              <a:rPr lang="en-GB" sz="2800" b="1" dirty="0"/>
              <a:t>The ending…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722" y="39648"/>
            <a:ext cx="2282416" cy="138448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" y="988142"/>
            <a:ext cx="5014452" cy="4572986"/>
            <a:chOff x="288230" y="1780766"/>
            <a:chExt cx="5262865" cy="465109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1" r="490" b="57932"/>
            <a:stretch/>
          </p:blipFill>
          <p:spPr>
            <a:xfrm>
              <a:off x="288230" y="1780766"/>
              <a:ext cx="5262865" cy="465109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348721" y="3093288"/>
              <a:ext cx="1261744" cy="388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64896" y="3093288"/>
              <a:ext cx="840327" cy="343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48721" y="2005782"/>
              <a:ext cx="722671" cy="42720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79335" y="3635016"/>
              <a:ext cx="1342291" cy="343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3605223" y="3623100"/>
              <a:ext cx="745551" cy="35500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859423" y="1419395"/>
            <a:ext cx="7458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See if can edit the ending to the story… the yellow boxes are the name and the blue boxes are the adjective that you used in your title.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My example…</a:t>
            </a:r>
          </a:p>
          <a:p>
            <a:endParaRPr lang="en-GB" sz="2800" dirty="0"/>
          </a:p>
          <a:p>
            <a:r>
              <a:rPr lang="en-GB" sz="2800" dirty="0">
                <a:solidFill>
                  <a:srgbClr val="FFC000"/>
                </a:solidFill>
              </a:rPr>
              <a:t>Rachel?</a:t>
            </a:r>
          </a:p>
          <a:p>
            <a:r>
              <a:rPr lang="en-GB" sz="2800" dirty="0"/>
              <a:t>What?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Flowery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C000"/>
                </a:solidFill>
              </a:rPr>
              <a:t>Rachel?</a:t>
            </a:r>
          </a:p>
          <a:p>
            <a:r>
              <a:rPr lang="en-GB" sz="2800" dirty="0"/>
              <a:t>Yes,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Flowery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C000"/>
                </a:solidFill>
              </a:rPr>
              <a:t>Rachel’s </a:t>
            </a:r>
            <a:r>
              <a:rPr lang="en-GB" sz="2800" dirty="0"/>
              <a:t>extra ordinary deed had come full circle, and on its way it had changed the lives of every person living!</a:t>
            </a:r>
          </a:p>
        </p:txBody>
      </p:sp>
    </p:spTree>
    <p:extLst>
      <p:ext uri="{BB962C8B-B14F-4D97-AF65-F5344CB8AC3E}">
        <p14:creationId xmlns:p14="http://schemas.microsoft.com/office/powerpoint/2010/main" val="26710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B06EA4-6F78-4A29-AFC5-172735656AFD}"/>
              </a:ext>
            </a:extLst>
          </p:cNvPr>
          <p:cNvSpPr txBox="1"/>
          <p:nvPr/>
        </p:nvSpPr>
        <p:spPr>
          <a:xfrm>
            <a:off x="1946269" y="249964"/>
            <a:ext cx="587652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lstStyle/>
          <a:p>
            <a:r>
              <a:rPr lang="en-GB" sz="2800" b="1" dirty="0"/>
              <a:t>The ending…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839" y="98371"/>
            <a:ext cx="2724764" cy="1652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717" y="1068260"/>
            <a:ext cx="1200160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 back over the ending of  the story….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800" dirty="0"/>
          </a:p>
          <a:p>
            <a:r>
              <a:rPr lang="en-GB" sz="2800" dirty="0"/>
              <a:t>How could you change this to make it your ending? I will give you a clue maybe you could change the adjectives?</a:t>
            </a:r>
          </a:p>
          <a:p>
            <a:endParaRPr lang="en-GB" sz="2800" dirty="0"/>
          </a:p>
          <a:p>
            <a:r>
              <a:rPr lang="en-GB" sz="2800" dirty="0"/>
              <a:t>Now you need to read through all of your work and check it makes sense! You should now have your very own story!! Well done </a:t>
            </a:r>
            <a:r>
              <a:rPr lang="en-GB" sz="2800" dirty="0">
                <a:sym typeface="Wingdings" panose="05000000000000000000" pitchFamily="2" charset="2"/>
              </a:rPr>
              <a:t> 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71" y="1743073"/>
            <a:ext cx="6954391" cy="23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4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B06EA4-6F78-4A29-AFC5-172735656AFD}"/>
              </a:ext>
            </a:extLst>
          </p:cNvPr>
          <p:cNvSpPr txBox="1"/>
          <p:nvPr/>
        </p:nvSpPr>
        <p:spPr>
          <a:xfrm>
            <a:off x="2919663" y="208673"/>
            <a:ext cx="587652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lstStyle/>
          <a:p>
            <a:r>
              <a:rPr lang="en-GB" sz="2800" b="1" dirty="0"/>
              <a:t>The next 4 characters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839" y="98371"/>
            <a:ext cx="2724764" cy="165281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84452"/>
              </p:ext>
            </p:extLst>
          </p:nvPr>
        </p:nvGraphicFramePr>
        <p:xfrm>
          <a:off x="342275" y="866952"/>
          <a:ext cx="7415376" cy="51722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3224">
                  <a:extLst>
                    <a:ext uri="{9D8B030D-6E8A-4147-A177-3AD203B41FA5}">
                      <a16:colId xmlns:a16="http://schemas.microsoft.com/office/drawing/2014/main" val="3171163442"/>
                    </a:ext>
                  </a:extLst>
                </a:gridCol>
                <a:gridCol w="1853224">
                  <a:extLst>
                    <a:ext uri="{9D8B030D-6E8A-4147-A177-3AD203B41FA5}">
                      <a16:colId xmlns:a16="http://schemas.microsoft.com/office/drawing/2014/main" val="4216122963"/>
                    </a:ext>
                  </a:extLst>
                </a:gridCol>
                <a:gridCol w="1853224">
                  <a:extLst>
                    <a:ext uri="{9D8B030D-6E8A-4147-A177-3AD203B41FA5}">
                      <a16:colId xmlns:a16="http://schemas.microsoft.com/office/drawing/2014/main" val="3318655761"/>
                    </a:ext>
                  </a:extLst>
                </a:gridCol>
                <a:gridCol w="1855704">
                  <a:extLst>
                    <a:ext uri="{9D8B030D-6E8A-4147-A177-3AD203B41FA5}">
                      <a16:colId xmlns:a16="http://schemas.microsoft.com/office/drawing/2014/main" val="514823300"/>
                    </a:ext>
                  </a:extLst>
                </a:gridCol>
              </a:tblGrid>
              <a:tr h="74588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All</a:t>
                      </a:r>
                      <a:r>
                        <a:rPr lang="en-GB" sz="2400" baseline="0" dirty="0">
                          <a:effectLst/>
                        </a:rPr>
                        <a:t> week 13</a:t>
                      </a:r>
                      <a:r>
                        <a:rPr lang="en-GB" sz="2400" baseline="30000" dirty="0">
                          <a:effectLst/>
                        </a:rPr>
                        <a:t>th</a:t>
                      </a:r>
                      <a:r>
                        <a:rPr lang="en-GB" sz="2400" baseline="0" dirty="0">
                          <a:effectLst/>
                        </a:rPr>
                        <a:t> – 17</a:t>
                      </a:r>
                      <a:r>
                        <a:rPr lang="en-GB" sz="2400" baseline="30000" dirty="0">
                          <a:effectLst/>
                        </a:rPr>
                        <a:t>th</a:t>
                      </a:r>
                      <a:r>
                        <a:rPr lang="en-GB" sz="2400" baseline="0" dirty="0">
                          <a:effectLst/>
                        </a:rPr>
                        <a:t> July 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LO – I can invent a</a:t>
                      </a:r>
                      <a:r>
                        <a:rPr lang="en-GB" sz="2400" baseline="0" dirty="0">
                          <a:effectLst/>
                        </a:rPr>
                        <a:t> story.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53393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Uni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Multi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Relational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Extended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97846"/>
                  </a:ext>
                </a:extLst>
              </a:tr>
              <a:tr h="9325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200" dirty="0">
                        <a:effectLst/>
                        <a:latin typeface="Letter-join Plus 6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5699"/>
                  </a:ext>
                </a:extLst>
              </a:tr>
              <a:tr h="1663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* use</a:t>
                      </a:r>
                      <a:r>
                        <a:rPr lang="en-GB" sz="1800" baseline="0" dirty="0">
                          <a:effectLst/>
                        </a:rPr>
                        <a:t> an adjective in your title to describe your main character.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* Use</a:t>
                      </a:r>
                      <a:r>
                        <a:rPr lang="en-GB" sz="1800" baseline="0" dirty="0">
                          <a:effectLst/>
                        </a:rPr>
                        <a:t> your adjective from your title to write about your main character in the beginning of your story. 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*  </a:t>
                      </a:r>
                      <a:r>
                        <a:rPr lang="en-GB" sz="2000" dirty="0">
                          <a:effectLst/>
                        </a:rPr>
                        <a:t>use</a:t>
                      </a:r>
                      <a:r>
                        <a:rPr lang="en-GB" sz="2000" baseline="0" dirty="0">
                          <a:effectLst/>
                        </a:rPr>
                        <a:t> </a:t>
                      </a:r>
                      <a:r>
                        <a:rPr lang="en-GB" sz="1800" baseline="0" dirty="0">
                          <a:effectLst/>
                        </a:rPr>
                        <a:t>adjectives, similes and alliteration in order to make your descriptions more interesting.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>
                          <a:effectLst/>
                        </a:rPr>
                        <a:t>Link all of your character’s good deeds back to your main character and end your story.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87499"/>
                  </a:ext>
                </a:extLst>
              </a:tr>
              <a:tr h="54631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GB" sz="2400" dirty="0">
                          <a:effectLst/>
                        </a:rPr>
                        <a:t>Toolkit –  A </a:t>
                      </a:r>
                      <a:endParaRPr lang="en-GB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GB" sz="2400" dirty="0">
                          <a:effectLst/>
                        </a:rPr>
                        <a:t>  .   !  ,  ‘   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19466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03" y="5468726"/>
            <a:ext cx="603119" cy="5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86" y="2113926"/>
            <a:ext cx="1153421" cy="80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381" y="2113926"/>
            <a:ext cx="1445895" cy="80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071" y="2147263"/>
            <a:ext cx="723157" cy="62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132" y="2113926"/>
            <a:ext cx="1062731" cy="784816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8185355" y="1917290"/>
            <a:ext cx="4006645" cy="43802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Keep going you can do this </a:t>
            </a:r>
            <a:r>
              <a:rPr lang="en-GB" sz="3600" dirty="0">
                <a:sym typeface="Wingdings" panose="05000000000000000000" pitchFamily="2" charset="2"/>
              </a:rPr>
              <a:t>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8091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87D863-BCAB-4D1B-849E-941E414A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3" y="322053"/>
            <a:ext cx="2441990" cy="4560498"/>
          </a:xfrm>
          <a:prstGeom prst="rect">
            <a:avLst/>
          </a:prstGeom>
        </p:spPr>
      </p:pic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ABA634-07C2-4A1B-BC2D-857C6627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495" y="325701"/>
            <a:ext cx="4037161" cy="5085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5A072-9165-42A4-A8B6-566C4F6D917D}"/>
              </a:ext>
            </a:extLst>
          </p:cNvPr>
          <p:cNvSpPr txBox="1"/>
          <p:nvPr/>
        </p:nvSpPr>
        <p:spPr>
          <a:xfrm>
            <a:off x="3703608" y="267420"/>
            <a:ext cx="3001992" cy="590931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OK you have made it! Today I would like you to do two things.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1. Get a piece of paper and with a family member write a list of things you would like to do this summer. It can be dipping your toes in the sea or go to the local park and </a:t>
            </a:r>
            <a:r>
              <a:rPr lang="en-US">
                <a:cs typeface="Calibri"/>
              </a:rPr>
              <a:t>play with your friends. Some </a:t>
            </a:r>
            <a:r>
              <a:rPr lang="en-US" dirty="0">
                <a:cs typeface="Calibri"/>
              </a:rPr>
              <a:t>things we still can't do but write it down and it might happen later. I would love to see your lists!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2. Get all the yummy food you can and have a great party with your family, face time your friends and get them to </a:t>
            </a:r>
            <a:r>
              <a:rPr lang="en-US">
                <a:cs typeface="Calibri"/>
              </a:rPr>
              <a:t>join you!</a:t>
            </a:r>
          </a:p>
        </p:txBody>
      </p:sp>
    </p:spTree>
    <p:extLst>
      <p:ext uri="{BB962C8B-B14F-4D97-AF65-F5344CB8AC3E}">
        <p14:creationId xmlns:p14="http://schemas.microsoft.com/office/powerpoint/2010/main" val="364171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9176" cy="1357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295208"/>
            <a:ext cx="4199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now access our handwriting scheme of work online. Your log-in details are below.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your class to find out what we have set you. </a:t>
            </a:r>
          </a:p>
          <a:p>
            <a:endParaRPr lang="en-GB" dirty="0"/>
          </a:p>
        </p:txBody>
      </p:sp>
      <p:pic>
        <p:nvPicPr>
          <p:cNvPr id="6" name="Picture 5" descr="Screen Shot 2020-05-05 at 12.37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95" y="1260463"/>
            <a:ext cx="5028186" cy="5604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686" y="4023974"/>
            <a:ext cx="3973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https://www.letterjoin.co.uk/log-in.html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7F82E7-3B81-407A-92A2-C00E454B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155" y="3543227"/>
            <a:ext cx="2743200" cy="3107094"/>
          </a:xfrm>
          <a:prstGeom prst="rect">
            <a:avLst/>
          </a:prstGeom>
        </p:spPr>
      </p:pic>
      <p:pic>
        <p:nvPicPr>
          <p:cNvPr id="8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E22E76-F692-4409-BA1D-EDD7C7487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" y="408437"/>
            <a:ext cx="7947803" cy="6127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0"/>
            <a:ext cx="3547765" cy="4457700"/>
          </a:xfrm>
          <a:prstGeom prst="rect">
            <a:avLst/>
          </a:prstGeom>
        </p:spPr>
      </p:pic>
      <p:pic>
        <p:nvPicPr>
          <p:cNvPr id="4" name="Picture 3" descr="Screen Shot 2020-03-26 at 3.08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4583070"/>
            <a:ext cx="4432300" cy="2274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36600"/>
            <a:ext cx="80137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We will not be providing phonics lessons for Year 2 for the Summer term and focussing on Destination Reader to help improve our reading comprehension skills.</a:t>
            </a:r>
          </a:p>
          <a:p>
            <a:endParaRPr lang="en-GB" sz="2200" dirty="0"/>
          </a:p>
          <a:p>
            <a:r>
              <a:rPr lang="en-GB" sz="2200" dirty="0"/>
              <a:t>If you are in </a:t>
            </a:r>
            <a:r>
              <a:rPr lang="en-GB" sz="2200" dirty="0" err="1"/>
              <a:t>Pippa</a:t>
            </a:r>
            <a:r>
              <a:rPr lang="en-GB" sz="2200" dirty="0"/>
              <a:t>, Miss Hughes or Mel’s group please have a look at their phonics lessons under Year 1. </a:t>
            </a:r>
          </a:p>
          <a:p>
            <a:endParaRPr lang="en-GB" sz="2200" dirty="0"/>
          </a:p>
          <a:p>
            <a:r>
              <a:rPr lang="en-GB" sz="2200" dirty="0"/>
              <a:t>If you would like to start your learning with a quick phonics practice, go onto Phonics Play with the log in here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And play a phonics game.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5117" y="4112073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new.phonicsplay.co.uk</a:t>
            </a:r>
            <a:r>
              <a:rPr lang="en-US" dirty="0"/>
              <a:t>/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68900" y="3327400"/>
            <a:ext cx="3467102" cy="6985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7474" y="73842"/>
            <a:ext cx="9817434" cy="2052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dirty="0">
                <a:latin typeface="+mj-lt"/>
                <a:ea typeface="+mj-ea"/>
                <a:cs typeface="+mj-cs"/>
              </a:rPr>
              <a:t>Destination Reader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dirty="0">
                <a:latin typeface="+mj-lt"/>
                <a:ea typeface="+mj-ea"/>
                <a:cs typeface="+mj-cs"/>
              </a:rPr>
              <a:t>Let’s recap… </a:t>
            </a:r>
            <a:r>
              <a:rPr lang="en-US" sz="3900" b="1" dirty="0">
                <a:latin typeface="+mj-lt"/>
                <a:ea typeface="+mj-ea"/>
                <a:cs typeface="+mj-cs"/>
              </a:rPr>
              <a:t>Asking questions</a:t>
            </a:r>
            <a:r>
              <a:rPr lang="en-US" sz="39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43" b="4197"/>
          <a:stretch/>
        </p:blipFill>
        <p:spPr>
          <a:xfrm>
            <a:off x="3554361" y="1616993"/>
            <a:ext cx="6758756" cy="52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211" y="207297"/>
            <a:ext cx="502919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cs typeface="Calibri"/>
              </a:rPr>
              <a:t>Today is comprehension day.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269" b="4165"/>
          <a:stretch/>
        </p:blipFill>
        <p:spPr>
          <a:xfrm>
            <a:off x="1126409" y="1135626"/>
            <a:ext cx="8924002" cy="52799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211" y="207297"/>
            <a:ext cx="502919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cs typeface="Calibri"/>
              </a:rPr>
              <a:t>Today is comprehension day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97" b="5974"/>
          <a:stretch/>
        </p:blipFill>
        <p:spPr>
          <a:xfrm>
            <a:off x="3616350" y="792072"/>
            <a:ext cx="4992889" cy="5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211" y="207297"/>
            <a:ext cx="502919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cs typeface="Calibri"/>
              </a:rPr>
              <a:t>Today is comprehension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39"/>
          <a:stretch/>
        </p:blipFill>
        <p:spPr>
          <a:xfrm>
            <a:off x="3705990" y="792072"/>
            <a:ext cx="4744835" cy="58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7116" y="722208"/>
            <a:ext cx="7175500" cy="677108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English </a:t>
            </a:r>
          </a:p>
          <a:p>
            <a:r>
              <a:rPr lang="en-GB" dirty="0">
                <a:latin typeface="Comic Sans MS"/>
              </a:rPr>
              <a:t>Last week we used our own ideas to re-write parts of the text!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0" y="1769806"/>
            <a:ext cx="5965271" cy="4137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7127" y="3437563"/>
            <a:ext cx="4629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Follow this link to hear the story ready by the author!</a:t>
            </a:r>
          </a:p>
          <a:p>
            <a:r>
              <a:rPr lang="en-GB" dirty="0">
                <a:hlinkClick r:id="rId3"/>
              </a:rPr>
              <a:t>https://www.youtube.com/watch?v=k965-YGcL4I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53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359673-4086-49b5-83d4-7960a15e0404">
      <UserInfo>
        <DisplayName>Elena Levendi</DisplayName>
        <AccountId>34</AccountId>
        <AccountType/>
      </UserInfo>
      <UserInfo>
        <DisplayName>Ciara Smiles</DisplayName>
        <AccountId>25</AccountId>
        <AccountType/>
      </UserInfo>
      <UserInfo>
        <DisplayName>Shenikia Green</DisplayName>
        <AccountId>18</AccountId>
        <AccountType/>
      </UserInfo>
      <UserInfo>
        <DisplayName>Deirdre O'Leary</DisplayName>
        <AccountId>53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C9A5F0FADD2409268F3AADB09DF81" ma:contentTypeVersion="12" ma:contentTypeDescription="Create a new document." ma:contentTypeScope="" ma:versionID="de9485856f013aac856b7457c8012999">
  <xsd:schema xmlns:xsd="http://www.w3.org/2001/XMLSchema" xmlns:xs="http://www.w3.org/2001/XMLSchema" xmlns:p="http://schemas.microsoft.com/office/2006/metadata/properties" xmlns:ns2="ceee7f69-af65-44b1-90a2-5630716596a5" xmlns:ns3="65359673-4086-49b5-83d4-7960a15e0404" targetNamespace="http://schemas.microsoft.com/office/2006/metadata/properties" ma:root="true" ma:fieldsID="cec1cf405f09995c124788e763d68ec1" ns2:_="" ns3:_="">
    <xsd:import namespace="ceee7f69-af65-44b1-90a2-5630716596a5"/>
    <xsd:import namespace="65359673-4086-49b5-83d4-7960a15e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e7f69-af65-44b1-90a2-563071659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59673-4086-49b5-83d4-7960a15e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BB80A5-4219-4730-B70B-E4F0832B1D86}">
  <ds:schemaRefs>
    <ds:schemaRef ds:uri="http://schemas.microsoft.com/office/2006/metadata/properties"/>
    <ds:schemaRef ds:uri="http://schemas.microsoft.com/office/infopath/2007/PartnerControls"/>
    <ds:schemaRef ds:uri="54e9c743-bcec-467a-bed2-8418aa508eae"/>
  </ds:schemaRefs>
</ds:datastoreItem>
</file>

<file path=customXml/itemProps2.xml><?xml version="1.0" encoding="utf-8"?>
<ds:datastoreItem xmlns:ds="http://schemas.openxmlformats.org/officeDocument/2006/customXml" ds:itemID="{31163026-B4D1-40E0-98F9-0DFB4215C319}"/>
</file>

<file path=customXml/itemProps3.xml><?xml version="1.0" encoding="utf-8"?>
<ds:datastoreItem xmlns:ds="http://schemas.openxmlformats.org/officeDocument/2006/customXml" ds:itemID="{E8438C64-FB61-42F9-BC2D-1964925F43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432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Levendi</dc:creator>
  <cp:lastModifiedBy>Rachel Turnbull</cp:lastModifiedBy>
  <cp:revision>1087</cp:revision>
  <dcterms:created xsi:type="dcterms:W3CDTF">2020-05-22T10:08:45Z</dcterms:created>
  <dcterms:modified xsi:type="dcterms:W3CDTF">2020-07-15T16:41:29Z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0x0101009F2C9A5F0FADD2409268F3AADB09DF81</vt:lpwstr>
  </property>
  <property fmtid="{D5CDD505-2E9C-101B-9397-08002B2CF9AE}" pid="3" name="Order">
    <vt:r8>7128600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